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1pPr>
    <a:lvl2pPr marL="0" marR="0" indent="0" algn="ctr" defTabSz="584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2pPr>
    <a:lvl3pPr marL="0" marR="0" indent="0" algn="ctr" defTabSz="584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3pPr>
    <a:lvl4pPr marL="0" marR="0" indent="0" algn="ctr" defTabSz="584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4pPr>
    <a:lvl5pPr marL="0" marR="0" indent="0" algn="ctr" defTabSz="584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5pPr>
    <a:lvl6pPr marL="0" marR="0" indent="0" algn="ctr" defTabSz="584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6pPr>
    <a:lvl7pPr marL="0" marR="0" indent="0" algn="ctr" defTabSz="584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7pPr>
    <a:lvl8pPr marL="0" marR="0" indent="0" algn="ctr" defTabSz="584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8pPr>
    <a:lvl9pPr marL="0" marR="0" indent="0" algn="ctr" defTabSz="584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6E5DA">
              <a:alpha val="6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1">
            <a:satOff val="15300"/>
            <a:lumOff val="-29822"/>
            <a:alpha val="80000"/>
          </a:schemeClr>
        </a:fontRef>
        <a:schemeClr val="accent1">
          <a:satOff val="15300"/>
          <a:lumOff val="-29822"/>
          <a:alpha val="80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0CFCA">
              <a:alpha val="75000"/>
            </a:srgbClr>
          </a:solidFill>
        </a:fill>
      </a:tcStyle>
    </a:band2H>
    <a:firstCol>
      <a:tcTxStyle b="off" i="off">
        <a:fontRef idx="minor">
          <a:schemeClr val="accent1">
            <a:satOff val="15300"/>
            <a:lumOff val="-29822"/>
            <a:alpha val="80000"/>
          </a:schemeClr>
        </a:fontRef>
        <a:schemeClr val="accent1">
          <a:satOff val="15300"/>
          <a:lumOff val="-29822"/>
          <a:alpha val="80000"/>
        </a:schemeClr>
      </a:tcTxStyle>
      <a:tcStyle>
        <a:tcBdr>
          <a:left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DD9AC">
              <a:alpha val="70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solidFill>
                <a:srgbClr val="DFDBD1"/>
              </a:solidFill>
              <a:prstDash val="solid"/>
              <a:miter lim="400000"/>
            </a:ln>
          </a:left>
          <a:right>
            <a:ln w="12700" cap="flat">
              <a:solidFill>
                <a:srgbClr val="DFDBD1"/>
              </a:solidFill>
              <a:prstDash val="solid"/>
              <a:miter lim="400000"/>
            </a:ln>
          </a:right>
          <a:top>
            <a:ln w="254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solidFill>
                <a:srgbClr val="DFDBD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solidFill>
                <a:srgbClr val="DFDBD1"/>
              </a:solidFill>
              <a:prstDash val="solid"/>
              <a:miter lim="400000"/>
            </a:ln>
          </a:left>
          <a:right>
            <a:ln w="12700" cap="flat">
              <a:solidFill>
                <a:srgbClr val="DFDBD1"/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solidFill>
                <a:srgbClr val="DFDBD1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B07342"/>
              </a:solidFill>
              <a:prstDash val="solid"/>
              <a:miter lim="400000"/>
            </a:ln>
          </a:left>
          <a:right>
            <a:ln w="12700" cap="flat">
              <a:solidFill>
                <a:srgbClr val="B07342"/>
              </a:solidFill>
              <a:prstDash val="solid"/>
              <a:miter lim="400000"/>
            </a:ln>
          </a:right>
          <a:top>
            <a:ln w="12700" cap="flat">
              <a:solidFill>
                <a:srgbClr val="B07342"/>
              </a:solidFill>
              <a:prstDash val="solid"/>
              <a:miter lim="400000"/>
            </a:ln>
          </a:top>
          <a:bottom>
            <a:ln w="12700" cap="flat">
              <a:solidFill>
                <a:srgbClr val="B07342"/>
              </a:solidFill>
              <a:prstDash val="solid"/>
              <a:miter lim="400000"/>
            </a:ln>
          </a:bottom>
          <a:insideH>
            <a:ln w="12700" cap="flat">
              <a:solidFill>
                <a:srgbClr val="B07342"/>
              </a:solidFill>
              <a:prstDash val="solid"/>
              <a:miter lim="400000"/>
            </a:ln>
          </a:insideH>
          <a:insideV>
            <a:ln w="12700" cap="flat">
              <a:solidFill>
                <a:srgbClr val="B0734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DBBD">
              <a:alpha val="55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B0734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0734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C9C5BC"/>
              </a:solidFill>
              <a:prstDash val="solid"/>
              <a:miter lim="400000"/>
            </a:ln>
          </a:left>
          <a:right>
            <a:ln w="12700" cap="flat">
              <a:solidFill>
                <a:srgbClr val="C9C5BC"/>
              </a:solidFill>
              <a:prstDash val="solid"/>
              <a:miter lim="400000"/>
            </a:ln>
          </a:right>
          <a:top>
            <a:ln w="12700" cap="flat">
              <a:solidFill>
                <a:srgbClr val="C9C5BC"/>
              </a:solidFill>
              <a:prstDash val="solid"/>
              <a:miter lim="400000"/>
            </a:ln>
          </a:top>
          <a:bottom>
            <a:ln w="12700" cap="flat">
              <a:solidFill>
                <a:srgbClr val="C9C5BC"/>
              </a:solidFill>
              <a:prstDash val="solid"/>
              <a:miter lim="400000"/>
            </a:ln>
          </a:bottom>
          <a:insideH>
            <a:ln w="12700" cap="flat">
              <a:solidFill>
                <a:srgbClr val="C9C5BC"/>
              </a:solidFill>
              <a:prstDash val="solid"/>
              <a:miter lim="400000"/>
            </a:ln>
          </a:insideH>
          <a:insideV>
            <a:ln w="12700" cap="flat">
              <a:solidFill>
                <a:srgbClr val="C9C5BC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2DED3">
              <a:alpha val="80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51473B"/>
              </a:solidFill>
              <a:prstDash val="solid"/>
              <a:miter lim="400000"/>
            </a:ln>
          </a:left>
          <a:right>
            <a:ln w="25400" cap="flat">
              <a:solidFill>
                <a:srgbClr val="51473B"/>
              </a:solidFill>
              <a:prstDash val="solid"/>
              <a:miter lim="400000"/>
            </a:ln>
          </a:right>
          <a:top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EDEADB"/>
              </a:solidFill>
              <a:prstDash val="solid"/>
              <a:miter lim="400000"/>
            </a:ln>
          </a:left>
          <a:right>
            <a:ln w="12700" cap="flat">
              <a:solidFill>
                <a:srgbClr val="EDEADB"/>
              </a:solidFill>
              <a:prstDash val="solid"/>
              <a:miter lim="400000"/>
            </a:ln>
          </a:right>
          <a:top>
            <a:ln w="25400" cap="flat">
              <a:solidFill>
                <a:srgbClr val="51473B"/>
              </a:solidFill>
              <a:prstDash val="solid"/>
              <a:miter lim="400000"/>
            </a:ln>
          </a:top>
          <a:bottom>
            <a:ln w="12700" cap="flat">
              <a:solidFill>
                <a:srgbClr val="51473B"/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solidFill>
                <a:srgbClr val="EDEAD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EDEADB"/>
              </a:solidFill>
              <a:prstDash val="solid"/>
              <a:miter lim="400000"/>
            </a:ln>
          </a:left>
          <a:right>
            <a:ln w="12700" cap="flat">
              <a:solidFill>
                <a:srgbClr val="EDEADB"/>
              </a:solidFill>
              <a:prstDash val="solid"/>
              <a:miter lim="400000"/>
            </a:ln>
          </a:right>
          <a:top>
            <a:ln w="12700" cap="flat">
              <a:solidFill>
                <a:srgbClr val="51473B"/>
              </a:solidFill>
              <a:prstDash val="solid"/>
              <a:miter lim="400000"/>
            </a:ln>
          </a:top>
          <a:bottom>
            <a:ln w="25400" cap="flat">
              <a:solidFill>
                <a:srgbClr val="51473B"/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solidFill>
                <a:srgbClr val="EDEAD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E3BA">
              <a:alpha val="63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2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2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9" name="Shape 11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825500" y="3048000"/>
            <a:ext cx="11353800" cy="22733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825500" y="5308600"/>
            <a:ext cx="113538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  <a:lvl2pPr marL="0" indent="0" algn="ctr">
              <a:spcBef>
                <a:spcPts val="0"/>
              </a:spcBef>
              <a:buSzTx/>
              <a:buNone/>
              <a:defRPr i="1" sz="3200"/>
            </a:lvl2pPr>
            <a:lvl3pPr marL="0" indent="0" algn="ctr">
              <a:spcBef>
                <a:spcPts val="0"/>
              </a:spcBef>
              <a:buSzTx/>
              <a:buNone/>
              <a:defRPr i="1" sz="3200"/>
            </a:lvl3pPr>
            <a:lvl4pPr marL="0" indent="0" algn="ctr">
              <a:spcBef>
                <a:spcPts val="0"/>
              </a:spcBef>
              <a:buSzTx/>
              <a:buNone/>
              <a:defRPr i="1" sz="3200"/>
            </a:lvl4pPr>
            <a:lvl5pPr marL="0" indent="0" algn="ctr">
              <a:spcBef>
                <a:spcPts val="0"/>
              </a:spcBef>
              <a:buSzTx/>
              <a:buNone/>
              <a:defRPr i="1"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7D0B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-Johnny Appleseed"/>
          <p:cNvSpPr txBox="1"/>
          <p:nvPr>
            <p:ph type="body" sz="quarter" idx="13"/>
          </p:nvPr>
        </p:nvSpPr>
        <p:spPr>
          <a:xfrm>
            <a:off x="1299331" y="6362700"/>
            <a:ext cx="10401301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i="1" sz="2800"/>
            </a:lvl1pPr>
          </a:lstStyle>
          <a:p>
            <a:pPr/>
            <a:r>
              <a:t>-Johnny Appleseed</a:t>
            </a:r>
          </a:p>
        </p:txBody>
      </p:sp>
      <p:sp>
        <p:nvSpPr>
          <p:cNvPr id="96" name="“Type a quote here.”"/>
          <p:cNvSpPr txBox="1"/>
          <p:nvPr>
            <p:ph type="body" sz="quarter" idx="14"/>
          </p:nvPr>
        </p:nvSpPr>
        <p:spPr>
          <a:xfrm>
            <a:off x="1257300" y="4330700"/>
            <a:ext cx="10490200" cy="558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55000"/>
              </a:lnSpc>
              <a:spcBef>
                <a:spcPts val="2400"/>
              </a:spcBef>
              <a:buSzTx/>
              <a:buNone/>
              <a:defRPr sz="32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quarter" idx="13"/>
          </p:nvPr>
        </p:nvSpPr>
        <p:spPr>
          <a:xfrm>
            <a:off x="685800" y="711200"/>
            <a:ext cx="4089400" cy="5499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Image"/>
          <p:cNvSpPr/>
          <p:nvPr>
            <p:ph type="pic" sz="half" idx="14"/>
          </p:nvPr>
        </p:nvSpPr>
        <p:spPr>
          <a:xfrm>
            <a:off x="4965700" y="711200"/>
            <a:ext cx="7315200" cy="5499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825500" y="7137400"/>
            <a:ext cx="11353800" cy="1181100"/>
          </a:xfrm>
          <a:prstGeom prst="rect">
            <a:avLst/>
          </a:prstGeom>
          <a:effectLst/>
        </p:spPr>
        <p:txBody>
          <a:bodyPr anchor="b"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825500" y="8305800"/>
            <a:ext cx="11353800" cy="889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43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spcBef>
                <a:spcPts val="0"/>
              </a:spcBef>
              <a:buSzTx/>
              <a:buNone/>
              <a:defRPr i="1" sz="43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spcBef>
                <a:spcPts val="0"/>
              </a:spcBef>
              <a:buSzTx/>
              <a:buNone/>
              <a:defRPr i="1" sz="43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spcBef>
                <a:spcPts val="0"/>
              </a:spcBef>
              <a:buSzTx/>
              <a:buNone/>
              <a:defRPr i="1" sz="43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spcBef>
                <a:spcPts val="0"/>
              </a:spcBef>
              <a:buSzTx/>
              <a:buNone/>
              <a:defRPr i="1" sz="43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7D0B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/>
          <p:nvPr>
            <p:ph type="pic" sz="half" idx="13"/>
          </p:nvPr>
        </p:nvSpPr>
        <p:spPr>
          <a:xfrm>
            <a:off x="7645400" y="1727200"/>
            <a:ext cx="4673600" cy="6184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304800" y="1778000"/>
            <a:ext cx="7327900" cy="33401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304800" y="5168900"/>
            <a:ext cx="7327900" cy="2743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  <a:lvl2pPr marL="0" indent="0" algn="ctr">
              <a:spcBef>
                <a:spcPts val="0"/>
              </a:spcBef>
              <a:buSzTx/>
              <a:buNone/>
              <a:defRPr i="1" sz="3200"/>
            </a:lvl2pPr>
            <a:lvl3pPr marL="0" indent="0" algn="ctr">
              <a:spcBef>
                <a:spcPts val="0"/>
              </a:spcBef>
              <a:buSzTx/>
              <a:buNone/>
              <a:defRPr i="1" sz="3200"/>
            </a:lvl3pPr>
            <a:lvl4pPr marL="0" indent="0" algn="ctr">
              <a:spcBef>
                <a:spcPts val="0"/>
              </a:spcBef>
              <a:buSzTx/>
              <a:buNone/>
              <a:defRPr i="1" sz="3200"/>
            </a:lvl4pPr>
            <a:lvl5pPr marL="0" indent="0" algn="ctr">
              <a:spcBef>
                <a:spcPts val="0"/>
              </a:spcBef>
              <a:buSzTx/>
              <a:buNone/>
              <a:defRPr i="1"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xfrm>
            <a:off x="825500" y="50800"/>
            <a:ext cx="11353800" cy="20320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825500" y="50800"/>
            <a:ext cx="11353800" cy="20320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825500" y="2705100"/>
            <a:ext cx="11353800" cy="62230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xfrm>
            <a:off x="6337299" y="8991600"/>
            <a:ext cx="342901" cy="40640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Image"/>
          <p:cNvSpPr/>
          <p:nvPr>
            <p:ph type="pic" sz="half" idx="13"/>
          </p:nvPr>
        </p:nvSpPr>
        <p:spPr>
          <a:xfrm>
            <a:off x="7391400" y="2717800"/>
            <a:ext cx="4673600" cy="6184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825500" y="50800"/>
            <a:ext cx="11353800" cy="20320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half" idx="1"/>
          </p:nvPr>
        </p:nvSpPr>
        <p:spPr>
          <a:xfrm>
            <a:off x="825500" y="2768600"/>
            <a:ext cx="5422900" cy="6184900"/>
          </a:xfrm>
          <a:prstGeom prst="rect">
            <a:avLst/>
          </a:prstGeom>
        </p:spPr>
        <p:txBody>
          <a:bodyPr/>
          <a:lstStyle>
            <a:lvl1pPr marL="406400" indent="-406400">
              <a:spcBef>
                <a:spcPts val="3600"/>
              </a:spcBef>
              <a:buBlip>
                <a:blip r:embed="rId3"/>
              </a:buBlip>
              <a:defRPr sz="3200"/>
            </a:lvl1pPr>
            <a:lvl2pPr marL="812800" indent="-406400">
              <a:spcBef>
                <a:spcPts val="3600"/>
              </a:spcBef>
              <a:buBlip>
                <a:blip r:embed="rId3"/>
              </a:buBlip>
              <a:defRPr sz="3200"/>
            </a:lvl2pPr>
            <a:lvl3pPr marL="1219200" indent="-406400">
              <a:spcBef>
                <a:spcPts val="3600"/>
              </a:spcBef>
              <a:buBlip>
                <a:blip r:embed="rId3"/>
              </a:buBlip>
              <a:defRPr sz="3200"/>
            </a:lvl3pPr>
            <a:lvl4pPr marL="1625600" indent="-406400">
              <a:spcBef>
                <a:spcPts val="3600"/>
              </a:spcBef>
              <a:buBlip>
                <a:blip r:embed="rId3"/>
              </a:buBlip>
              <a:defRPr sz="3200"/>
            </a:lvl4pPr>
            <a:lvl5pPr marL="2032000" indent="-406400">
              <a:spcBef>
                <a:spcPts val="3600"/>
              </a:spcBef>
              <a:buBlip>
                <a:blip r:embed="rId3"/>
              </a:buBlip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embossed_background.jpeg" descr="embossed_background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" y="647700"/>
            <a:ext cx="11747500" cy="8472197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Image"/>
          <p:cNvSpPr/>
          <p:nvPr>
            <p:ph type="pic" sz="quarter" idx="13"/>
          </p:nvPr>
        </p:nvSpPr>
        <p:spPr>
          <a:xfrm>
            <a:off x="6972300" y="5029200"/>
            <a:ext cx="5080000" cy="381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Image"/>
          <p:cNvSpPr/>
          <p:nvPr>
            <p:ph type="pic" sz="quarter" idx="14"/>
          </p:nvPr>
        </p:nvSpPr>
        <p:spPr>
          <a:xfrm>
            <a:off x="6972300" y="965200"/>
            <a:ext cx="5080000" cy="381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Image"/>
          <p:cNvSpPr/>
          <p:nvPr>
            <p:ph type="pic" sz="half" idx="15"/>
          </p:nvPr>
        </p:nvSpPr>
        <p:spPr>
          <a:xfrm>
            <a:off x="952500" y="1003300"/>
            <a:ext cx="5829300" cy="781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25500" y="3733800"/>
            <a:ext cx="11353800" cy="22733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" dist="12700" dir="5400000">
              <a:srgbClr val="FFFFFF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25500" y="825500"/>
            <a:ext cx="11353800" cy="810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37299" y="8991600"/>
            <a:ext cx="342901" cy="4064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" dist="12700" dir="5400000">
              <a:srgbClr val="FFFFFF">
                <a:alpha val="20000"/>
              </a:srgbClr>
            </a:outerShdw>
          </a:effec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00000"/>
              </a:lnSpc>
              <a:defRPr sz="18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20" strike="noStrike" sz="6400" u="none">
          <a:ln>
            <a:noFill/>
          </a:ln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20" strike="noStrike" sz="6400" u="none">
          <a:ln>
            <a:noFill/>
          </a:ln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20" strike="noStrike" sz="6400" u="none">
          <a:ln>
            <a:noFill/>
          </a:ln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20" strike="noStrike" sz="6400" u="none">
          <a:ln>
            <a:noFill/>
          </a:ln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20" strike="noStrike" sz="6400" u="none">
          <a:ln>
            <a:noFill/>
          </a:ln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20" strike="noStrike" sz="6400" u="none">
          <a:ln>
            <a:noFill/>
          </a:ln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20" strike="noStrike" sz="6400" u="none">
          <a:ln>
            <a:noFill/>
          </a:ln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20" strike="noStrike" sz="6400" u="none">
          <a:ln>
            <a:noFill/>
          </a:ln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20" strike="noStrike" sz="6400" u="none">
          <a:ln>
            <a:noFill/>
          </a:ln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9pPr>
    </p:titleStyle>
    <p:bodyStyle>
      <a:lvl1pPr marL="431800" marR="0" indent="-431800" algn="l" defTabSz="584200" rtl="0" latinLnBrk="0">
        <a:lnSpc>
          <a:spcPct val="120000"/>
        </a:lnSpc>
        <a:spcBef>
          <a:spcPts val="52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1pPr>
      <a:lvl2pPr marL="863600" marR="0" indent="-431800" algn="l" defTabSz="584200" rtl="0" latinLnBrk="0">
        <a:lnSpc>
          <a:spcPct val="120000"/>
        </a:lnSpc>
        <a:spcBef>
          <a:spcPts val="52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2pPr>
      <a:lvl3pPr marL="1295400" marR="0" indent="-431800" algn="l" defTabSz="584200" rtl="0" latinLnBrk="0">
        <a:lnSpc>
          <a:spcPct val="120000"/>
        </a:lnSpc>
        <a:spcBef>
          <a:spcPts val="52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3pPr>
      <a:lvl4pPr marL="1727200" marR="0" indent="-431800" algn="l" defTabSz="584200" rtl="0" latinLnBrk="0">
        <a:lnSpc>
          <a:spcPct val="120000"/>
        </a:lnSpc>
        <a:spcBef>
          <a:spcPts val="52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4pPr>
      <a:lvl5pPr marL="2159000" marR="0" indent="-431800" algn="l" defTabSz="584200" rtl="0" latinLnBrk="0">
        <a:lnSpc>
          <a:spcPct val="120000"/>
        </a:lnSpc>
        <a:spcBef>
          <a:spcPts val="52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5pPr>
      <a:lvl6pPr marL="2590800" marR="0" indent="-431800" algn="l" defTabSz="584200" rtl="0" latinLnBrk="0">
        <a:lnSpc>
          <a:spcPct val="120000"/>
        </a:lnSpc>
        <a:spcBef>
          <a:spcPts val="52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6pPr>
      <a:lvl7pPr marL="3022600" marR="0" indent="-431800" algn="l" defTabSz="584200" rtl="0" latinLnBrk="0">
        <a:lnSpc>
          <a:spcPct val="120000"/>
        </a:lnSpc>
        <a:spcBef>
          <a:spcPts val="52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7pPr>
      <a:lvl8pPr marL="3454400" marR="0" indent="-431800" algn="l" defTabSz="584200" rtl="0" latinLnBrk="0">
        <a:lnSpc>
          <a:spcPct val="120000"/>
        </a:lnSpc>
        <a:spcBef>
          <a:spcPts val="52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8pPr>
      <a:lvl9pPr marL="3886200" marR="0" indent="-431800" algn="l" defTabSz="584200" rtl="0" latinLnBrk="0">
        <a:lnSpc>
          <a:spcPct val="120000"/>
        </a:lnSpc>
        <a:spcBef>
          <a:spcPts val="52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zipcodedownload.com/lookup/Puerto_Rico" TargetMode="External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PSTONE PROJECT DATA SCIENc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CAPSTONE PROJECT DATA SCIENce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lide Number"/>
          <p:cNvSpPr txBox="1"/>
          <p:nvPr>
            <p:ph type="sldNum" sz="quarter" idx="4294967295"/>
          </p:nvPr>
        </p:nvSpPr>
        <p:spPr>
          <a:xfrm>
            <a:off x="6394449" y="8991600"/>
            <a:ext cx="228601" cy="406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  <p:sp>
        <p:nvSpPr>
          <p:cNvPr id="124" name="Business Problem"/>
          <p:cNvSpPr txBox="1"/>
          <p:nvPr/>
        </p:nvSpPr>
        <p:spPr>
          <a:xfrm>
            <a:off x="940494" y="1257300"/>
            <a:ext cx="332601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Business Problem</a:t>
            </a:r>
          </a:p>
        </p:txBody>
      </p:sp>
      <p:sp>
        <p:nvSpPr>
          <p:cNvPr id="125" name="Find the Best location in Puerto Rico to start Burger point"/>
          <p:cNvSpPr txBox="1"/>
          <p:nvPr/>
        </p:nvSpPr>
        <p:spPr>
          <a:xfrm>
            <a:off x="1015925" y="2527299"/>
            <a:ext cx="820435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/>
            </a:lvl1pPr>
          </a:lstStyle>
          <a:p>
            <a:pPr/>
            <a:r>
              <a:t>Find the Best location in Puerto Rico to start Burger point</a:t>
            </a:r>
          </a:p>
        </p:txBody>
      </p:sp>
      <p:sp>
        <p:nvSpPr>
          <p:cNvPr id="126" name="Understand the neighborhood in order to find the best location for starting new Burger point…"/>
          <p:cNvSpPr txBox="1"/>
          <p:nvPr/>
        </p:nvSpPr>
        <p:spPr>
          <a:xfrm>
            <a:off x="1052011" y="4262234"/>
            <a:ext cx="10913478" cy="2689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 defTabSz="457200">
              <a:lnSpc>
                <a:spcPct val="150000"/>
              </a:lnSpc>
              <a:defRPr b="1"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239888" indent="-239888" algn="just" defTabSz="457200">
              <a:lnSpc>
                <a:spcPct val="150000"/>
              </a:lnSpc>
              <a:buSzPct val="119999"/>
              <a:buChar char="•"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Understand the neighborhood in order to find the best location for starting new Burger point </a:t>
            </a:r>
          </a:p>
          <a:p>
            <a:pPr marL="239888" indent="-239888" algn="just" defTabSz="457200">
              <a:lnSpc>
                <a:spcPct val="150000"/>
              </a:lnSpc>
              <a:buSzPct val="119999"/>
              <a:buChar char="•"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Find a location where there are more schools, universities and offices. </a:t>
            </a:r>
          </a:p>
          <a:p>
            <a:pPr marL="239888" indent="-239888" algn="just" defTabSz="457200">
              <a:lnSpc>
                <a:spcPct val="150000"/>
              </a:lnSpc>
              <a:buSzPct val="119999"/>
              <a:buChar char="•"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Utilized Foursquare API call to do the neighborhood analysis. </a:t>
            </a:r>
          </a:p>
          <a:p>
            <a:pPr marL="239888" indent="-239888" algn="just" defTabSz="457200">
              <a:lnSpc>
                <a:spcPct val="150000"/>
              </a:lnSpc>
              <a:buSzPct val="119999"/>
              <a:buChar char="•"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Aanalyze the data to find the location where more offices , schools and universities.</a:t>
            </a:r>
          </a:p>
          <a:p>
            <a:pPr algn="l" defTabSz="457200">
              <a:lnSpc>
                <a:spcPct val="100000"/>
              </a:lnSpc>
              <a:defRPr sz="11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</a:p>
        </p:txBody>
      </p:sp>
      <p:sp>
        <p:nvSpPr>
          <p:cNvPr id="127" name="Methodology"/>
          <p:cNvSpPr txBox="1"/>
          <p:nvPr/>
        </p:nvSpPr>
        <p:spPr>
          <a:xfrm>
            <a:off x="1072257" y="3695700"/>
            <a:ext cx="247828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Methodology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Data Section:…"/>
          <p:cNvSpPr txBox="1"/>
          <p:nvPr>
            <p:ph type="body" sz="half" idx="4294967295"/>
          </p:nvPr>
        </p:nvSpPr>
        <p:spPr>
          <a:xfrm>
            <a:off x="989210" y="100260"/>
            <a:ext cx="11223924" cy="3701307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cap="all" spc="100" sz="2000"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b="1"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Data Section: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b="1"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Data for the analysis is taken from the below URL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2" invalidUrl="" action="" tgtFrame="" tooltip="" history="1" highlightClick="0" endSnd="0"/>
              </a:rPr>
              <a:t>https://zipcodedownload.com/lookup/Puerto_Rico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It has Zip code, City Name, State Name columns and links to find the latitude and longitude for each Zip code. I have pulled all these details and saved it in csv file</a:t>
            </a:r>
          </a:p>
        </p:txBody>
      </p:sp>
      <p:pic>
        <p:nvPicPr>
          <p:cNvPr id="130" name="Screen Shot 2019-03-04 at 12.52.02 AM.png" descr="Screen Shot 2019-03-04 at 12.52.02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0657" y="3610520"/>
            <a:ext cx="10261601" cy="523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Locations in Puerto Rico"/>
          <p:cNvSpPr txBox="1"/>
          <p:nvPr/>
        </p:nvSpPr>
        <p:spPr>
          <a:xfrm>
            <a:off x="1330523" y="1104900"/>
            <a:ext cx="452715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Locations in Puerto Rico</a:t>
            </a:r>
          </a:p>
        </p:txBody>
      </p:sp>
      <p:sp>
        <p:nvSpPr>
          <p:cNvPr id="133" name="Below map shows the location zip code in Puerto Rico"/>
          <p:cNvSpPr txBox="1"/>
          <p:nvPr/>
        </p:nvSpPr>
        <p:spPr>
          <a:xfrm>
            <a:off x="1441381" y="2115064"/>
            <a:ext cx="8242438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Below map shows the location zip code in Puerto Rico</a:t>
            </a:r>
          </a:p>
        </p:txBody>
      </p:sp>
      <p:pic>
        <p:nvPicPr>
          <p:cNvPr id="134" name="Screen Shot 2019-03-04 at 12.40.13 AM.png" descr="Screen Shot 2019-03-04 at 12.40.1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5712" y="3314700"/>
            <a:ext cx="9064688" cy="43718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Below table and Map shows the Offices in PR"/>
          <p:cNvSpPr txBox="1"/>
          <p:nvPr/>
        </p:nvSpPr>
        <p:spPr>
          <a:xfrm>
            <a:off x="1629655" y="844550"/>
            <a:ext cx="692609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Below table and Map shows the Offices in PR</a:t>
            </a:r>
          </a:p>
        </p:txBody>
      </p:sp>
      <p:pic>
        <p:nvPicPr>
          <p:cNvPr id="137" name="Screen Shot 2019-03-04 at 7.39.28 PM.png" descr="Screen Shot 2019-03-04 at 7.39.2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3713" y="1537890"/>
            <a:ext cx="9055101" cy="7340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Below map shows the Universities in Puerto Rico"/>
          <p:cNvSpPr txBox="1"/>
          <p:nvPr/>
        </p:nvSpPr>
        <p:spPr>
          <a:xfrm>
            <a:off x="1417680" y="1060450"/>
            <a:ext cx="752784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Below map shows the Universities in Puerto Rico</a:t>
            </a:r>
          </a:p>
        </p:txBody>
      </p:sp>
      <p:pic>
        <p:nvPicPr>
          <p:cNvPr id="140" name="Screen Shot 2019-03-04 at 12.43.06 AM.png" descr="Screen Shot 2019-03-04 at 12.43.06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5880" y="2049275"/>
            <a:ext cx="9545040" cy="56550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eighborhood:…"/>
          <p:cNvSpPr txBox="1"/>
          <p:nvPr/>
        </p:nvSpPr>
        <p:spPr>
          <a:xfrm>
            <a:off x="1714119" y="530605"/>
            <a:ext cx="9576563" cy="3155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defRPr b="1"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Neighborhood:</a:t>
            </a:r>
          </a:p>
          <a:p>
            <a:pPr algn="l" defTabSz="457200">
              <a:lnSpc>
                <a:spcPct val="100000"/>
              </a:lnSpc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algn="l" defTabSz="457200">
              <a:lnSpc>
                <a:spcPct val="100000"/>
              </a:lnSpc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Below map shows the neighborhood of our potential place of our new Burger point</a:t>
            </a:r>
          </a:p>
          <a:p>
            <a:pPr algn="l" defTabSz="457200">
              <a:lnSpc>
                <a:spcPct val="100000"/>
              </a:lnSpc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239888" indent="-239888" algn="l" defTabSz="457200">
              <a:lnSpc>
                <a:spcPct val="100000"/>
              </a:lnSpc>
              <a:buSzPct val="119999"/>
              <a:buChar char="•"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Blue shows Universities</a:t>
            </a:r>
          </a:p>
          <a:p>
            <a:pPr marL="239888" indent="-239888" algn="l" defTabSz="457200">
              <a:lnSpc>
                <a:spcPct val="100000"/>
              </a:lnSpc>
              <a:buSzPct val="119999"/>
              <a:buChar char="•"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Pink shows Offices</a:t>
            </a:r>
          </a:p>
          <a:p>
            <a:pPr marL="239888" indent="-239888" algn="l" defTabSz="457200">
              <a:lnSpc>
                <a:spcPct val="100000"/>
              </a:lnSpc>
              <a:buSzPct val="119999"/>
              <a:buChar char="•"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Green shows schools</a:t>
            </a:r>
          </a:p>
          <a:p>
            <a:pPr marL="239888" indent="-239888" algn="l" defTabSz="457200">
              <a:lnSpc>
                <a:spcPct val="100000"/>
              </a:lnSpc>
              <a:buSzPct val="119999"/>
              <a:buChar char="•"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Red shows Burger Points</a:t>
            </a:r>
          </a:p>
          <a:p>
            <a:pPr algn="l" defTabSz="457200">
              <a:lnSpc>
                <a:spcPct val="100000"/>
              </a:lnSpc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</a:p>
        </p:txBody>
      </p:sp>
      <p:pic>
        <p:nvPicPr>
          <p:cNvPr id="143" name="Screen Shot 2019-03-04 at 12.47.30 AM.png" descr="Screen Shot 2019-03-04 at 12.47.3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8959" y="3268761"/>
            <a:ext cx="7759701" cy="5118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onclusion:…"/>
          <p:cNvSpPr txBox="1"/>
          <p:nvPr/>
        </p:nvSpPr>
        <p:spPr>
          <a:xfrm>
            <a:off x="1648079" y="4376522"/>
            <a:ext cx="9708643" cy="1339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defRPr b="1"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Conclusion:</a:t>
            </a:r>
          </a:p>
          <a:p>
            <a:pPr algn="l" defTabSz="457200">
              <a:lnSpc>
                <a:spcPct val="100000"/>
              </a:lnSpc>
              <a:defRPr b="1"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algn="l" defTabSz="457200">
              <a:lnSpc>
                <a:spcPct val="100000"/>
              </a:lnSpc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One can start a new Burger point at SAN JUAN city in Puerto Rico (zip code 00925) </a:t>
            </a:r>
          </a:p>
          <a:p>
            <a:pPr algn="l" defTabSz="457200">
              <a:lnSpc>
                <a:spcPct val="100000"/>
              </a:lnSpc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to serve more people and earn more profits</a:t>
            </a:r>
          </a:p>
        </p:txBody>
      </p:sp>
      <p:sp>
        <p:nvSpPr>
          <p:cNvPr id="146" name="Results and Discussion…"/>
          <p:cNvSpPr txBox="1"/>
          <p:nvPr/>
        </p:nvSpPr>
        <p:spPr>
          <a:xfrm>
            <a:off x="1558397" y="1660906"/>
            <a:ext cx="6456286" cy="19359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defRPr b="1"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Results and Discussion</a:t>
            </a:r>
          </a:p>
          <a:p>
            <a:pPr algn="l" defTabSz="457200">
              <a:lnSpc>
                <a:spcPct val="100000"/>
              </a:lnSpc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239888" indent="-239888" algn="l" defTabSz="457200">
              <a:lnSpc>
                <a:spcPct val="100000"/>
              </a:lnSpc>
              <a:buSzPct val="119999"/>
              <a:buChar char="•"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The best score goes to the location zip code: 00925. </a:t>
            </a:r>
          </a:p>
          <a:p>
            <a:pPr marL="239888" indent="-239888" algn="l" defTabSz="457200">
              <a:lnSpc>
                <a:spcPct val="100000"/>
              </a:lnSpc>
              <a:buSzPct val="119999"/>
              <a:buChar char="•"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239888" indent="-239888" algn="l" defTabSz="457200">
              <a:lnSpc>
                <a:spcPct val="100000"/>
              </a:lnSpc>
              <a:buSzPct val="119999"/>
              <a:buChar char="•"/>
              <a:defRPr sz="200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This location is best for starting a new Burger point.</a:t>
            </a:r>
          </a:p>
        </p:txBody>
      </p:sp>
      <p:pic>
        <p:nvPicPr>
          <p:cNvPr id="147" name="Screen Shot 2019-03-04 at 7.41.56 PM.png" descr="Screen Shot 2019-03-04 at 7.41.56 PM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41525"/>
          <a:stretch>
            <a:fillRect/>
          </a:stretch>
        </p:blipFill>
        <p:spPr>
          <a:xfrm>
            <a:off x="8226425" y="1670446"/>
            <a:ext cx="2120900" cy="24061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Kyoto">
  <a:themeElements>
    <a:clrScheme name="Kyoto">
      <a:dk1>
        <a:srgbClr val="4F5C3F"/>
      </a:dk1>
      <a:lt1>
        <a:srgbClr val="3A1D5C"/>
      </a:lt1>
      <a:dk2>
        <a:srgbClr val="585752"/>
      </a:dk2>
      <a:lt2>
        <a:srgbClr val="D0CDBF"/>
      </a:lt2>
      <a:accent1>
        <a:srgbClr val="56758A"/>
      </a:accent1>
      <a:accent2>
        <a:srgbClr val="828852"/>
      </a:accent2>
      <a:accent3>
        <a:srgbClr val="D5B682"/>
      </a:accent3>
      <a:accent4>
        <a:srgbClr val="BB5809"/>
      </a:accent4>
      <a:accent5>
        <a:srgbClr val="AB1701"/>
      </a:accent5>
      <a:accent6>
        <a:srgbClr val="792255"/>
      </a:accent6>
      <a:hlink>
        <a:srgbClr val="0000FF"/>
      </a:hlink>
      <a:folHlink>
        <a:srgbClr val="FF00FF"/>
      </a:folHlink>
    </a:clrScheme>
    <a:fontScheme name="Kyoto">
      <a:majorFont>
        <a:latin typeface="Georgia"/>
        <a:ea typeface="Georgia"/>
        <a:cs typeface="Georgia"/>
      </a:majorFont>
      <a:minorFont>
        <a:latin typeface="Georgia"/>
        <a:ea typeface="Georgia"/>
        <a:cs typeface="Georgia"/>
      </a:minorFont>
    </a:fontScheme>
    <a:fmtScheme name="Kyo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3">
              <a:satOff val="-11003"/>
              <a:lumOff val="-15119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4F5C3F"/>
            </a:solidFill>
            <a:effectLst>
              <a:outerShdw sx="100000" sy="100000" kx="0" ky="0" algn="b" rotWithShape="0" blurRad="25400" dist="12700" dir="0">
                <a:srgbClr val="FFFFFF">
                  <a:alpha val="45000"/>
                </a:srgbClr>
              </a:outerShdw>
            </a:effectLst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Kyoto">
  <a:themeElements>
    <a:clrScheme name="Kyoto">
      <a:dk1>
        <a:srgbClr val="000000"/>
      </a:dk1>
      <a:lt1>
        <a:srgbClr val="FFFFFF"/>
      </a:lt1>
      <a:dk2>
        <a:srgbClr val="585752"/>
      </a:dk2>
      <a:lt2>
        <a:srgbClr val="D0CDBF"/>
      </a:lt2>
      <a:accent1>
        <a:srgbClr val="56758A"/>
      </a:accent1>
      <a:accent2>
        <a:srgbClr val="828852"/>
      </a:accent2>
      <a:accent3>
        <a:srgbClr val="D5B682"/>
      </a:accent3>
      <a:accent4>
        <a:srgbClr val="BB5809"/>
      </a:accent4>
      <a:accent5>
        <a:srgbClr val="AB1701"/>
      </a:accent5>
      <a:accent6>
        <a:srgbClr val="792255"/>
      </a:accent6>
      <a:hlink>
        <a:srgbClr val="0000FF"/>
      </a:hlink>
      <a:folHlink>
        <a:srgbClr val="FF00FF"/>
      </a:folHlink>
    </a:clrScheme>
    <a:fontScheme name="Kyoto">
      <a:majorFont>
        <a:latin typeface="Georgia"/>
        <a:ea typeface="Georgia"/>
        <a:cs typeface="Georgia"/>
      </a:majorFont>
      <a:minorFont>
        <a:latin typeface="Georgia"/>
        <a:ea typeface="Georgia"/>
        <a:cs typeface="Georgia"/>
      </a:minorFont>
    </a:fontScheme>
    <a:fmtScheme name="Kyo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3">
              <a:satOff val="-11003"/>
              <a:lumOff val="-15119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4F5C3F"/>
            </a:solidFill>
            <a:effectLst>
              <a:outerShdw sx="100000" sy="100000" kx="0" ky="0" algn="b" rotWithShape="0" blurRad="25400" dist="12700" dir="0">
                <a:srgbClr val="FFFFFF">
                  <a:alpha val="45000"/>
                </a:srgbClr>
              </a:outerShdw>
            </a:effectLst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